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27"/>
  </p:notesMasterIdLst>
  <p:handoutMasterIdLst>
    <p:handoutMasterId r:id="rId28"/>
  </p:handoutMasterIdLst>
  <p:sldIdLst>
    <p:sldId id="256" r:id="rId2"/>
    <p:sldId id="384" r:id="rId3"/>
    <p:sldId id="388" r:id="rId4"/>
    <p:sldId id="387" r:id="rId5"/>
    <p:sldId id="385" r:id="rId6"/>
    <p:sldId id="386" r:id="rId7"/>
    <p:sldId id="373" r:id="rId8"/>
    <p:sldId id="389" r:id="rId9"/>
    <p:sldId id="391" r:id="rId10"/>
    <p:sldId id="390" r:id="rId11"/>
    <p:sldId id="393" r:id="rId12"/>
    <p:sldId id="392" r:id="rId13"/>
    <p:sldId id="394" r:id="rId14"/>
    <p:sldId id="395" r:id="rId15"/>
    <p:sldId id="376" r:id="rId16"/>
    <p:sldId id="396" r:id="rId17"/>
    <p:sldId id="377" r:id="rId18"/>
    <p:sldId id="375" r:id="rId19"/>
    <p:sldId id="378" r:id="rId20"/>
    <p:sldId id="380" r:id="rId21"/>
    <p:sldId id="382" r:id="rId22"/>
    <p:sldId id="397" r:id="rId23"/>
    <p:sldId id="398" r:id="rId24"/>
    <p:sldId id="399" r:id="rId25"/>
    <p:sldId id="400" r:id="rId26"/>
  </p:sldIdLst>
  <p:sldSz cx="12192000" cy="6858000"/>
  <p:notesSz cx="6888163" cy="10020300"/>
  <p:defaultTextStyle>
    <a:lvl1pPr marL="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3191" autoAdjust="0"/>
  </p:normalViewPr>
  <p:slideViewPr>
    <p:cSldViewPr>
      <p:cViewPr>
        <p:scale>
          <a:sx n="72" d="100"/>
          <a:sy n="72" d="100"/>
        </p:scale>
        <p:origin x="1094" y="72"/>
      </p:cViewPr>
      <p:guideLst>
        <p:guide pos="384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32C0F5D-A347-4AF8-8E1F-31C83F4F2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500" cy="501650"/>
          </a:xfrm>
          <a:prstGeom prst="rect">
            <a:avLst/>
          </a:prstGeom>
        </p:spPr>
        <p:txBody>
          <a:bodyPr vert="horz" lIns="89410" tIns="44705" rIns="89410" bIns="44705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2F1B0DD-E598-4905-A564-A61FC75502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6" y="1"/>
            <a:ext cx="2984500" cy="501650"/>
          </a:xfrm>
          <a:prstGeom prst="rect">
            <a:avLst/>
          </a:prstGeom>
        </p:spPr>
        <p:txBody>
          <a:bodyPr vert="horz" lIns="89410" tIns="44705" rIns="89410" bIns="44705" rtlCol="0"/>
          <a:lstStyle>
            <a:lvl1pPr algn="r">
              <a:defRPr sz="1200"/>
            </a:lvl1pPr>
          </a:lstStyle>
          <a:p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BA2204-DCB7-449F-80DE-F57CE079E7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8650"/>
            <a:ext cx="2984500" cy="501650"/>
          </a:xfrm>
          <a:prstGeom prst="rect">
            <a:avLst/>
          </a:prstGeom>
        </p:spPr>
        <p:txBody>
          <a:bodyPr vert="horz" lIns="89410" tIns="44705" rIns="89410" bIns="44705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CB6737-0F82-4B8B-AF71-31DD5F2DC2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6" y="9518650"/>
            <a:ext cx="2984500" cy="501650"/>
          </a:xfrm>
          <a:prstGeom prst="rect">
            <a:avLst/>
          </a:prstGeom>
        </p:spPr>
        <p:txBody>
          <a:bodyPr vert="horz" lIns="89410" tIns="44705" rIns="89410" bIns="44705" rtlCol="0" anchor="b"/>
          <a:lstStyle>
            <a:lvl1pPr algn="r">
              <a:defRPr sz="1200"/>
            </a:lvl1pPr>
          </a:lstStyle>
          <a:p>
            <a:fld id="{EA1A0208-7575-4EE1-80A0-1BF7C4E044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09682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871" cy="501015"/>
          </a:xfrm>
          <a:prstGeom prst="rect">
            <a:avLst/>
          </a:prstGeom>
        </p:spPr>
        <p:txBody>
          <a:bodyPr vert="horz" lIns="94471" tIns="47236" rIns="94471" bIns="47236" rtlCol="0"/>
          <a:lstStyle>
            <a:lvl1pPr algn="l" latinLnBrk="0">
              <a:defRPr lang="es-ES" sz="1300"/>
            </a:lvl1pPr>
            <a:extLst/>
          </a:lstStyle>
          <a:p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2"/>
            <a:ext cx="2984871" cy="501015"/>
          </a:xfrm>
          <a:prstGeom prst="rect">
            <a:avLst/>
          </a:prstGeom>
        </p:spPr>
        <p:txBody>
          <a:bodyPr vert="horz" lIns="94471" tIns="47236" rIns="94471" bIns="47236" rtlCol="0"/>
          <a:lstStyle>
            <a:lvl1pPr algn="r" latinLnBrk="0">
              <a:defRPr lang="es-ES" sz="1300"/>
            </a:lvl1pPr>
            <a:extLst/>
          </a:lstStyle>
          <a:p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71" tIns="47236" rIns="94471" bIns="47236" rtlCol="0" anchor="ctr"/>
          <a:lstStyle/>
          <a:p>
            <a:endParaRPr lang="es-E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5"/>
          </a:xfrm>
          <a:prstGeom prst="rect">
            <a:avLst/>
          </a:prstGeom>
        </p:spPr>
        <p:txBody>
          <a:bodyPr vert="horz" lIns="94471" tIns="47236" rIns="94471" bIns="47236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517547"/>
            <a:ext cx="2984871" cy="501015"/>
          </a:xfrm>
          <a:prstGeom prst="rect">
            <a:avLst/>
          </a:prstGeom>
        </p:spPr>
        <p:txBody>
          <a:bodyPr vert="horz" lIns="94471" tIns="47236" rIns="94471" bIns="47236" rtlCol="0" anchor="b"/>
          <a:lstStyle>
            <a:lvl1pPr algn="l" latinLnBrk="0">
              <a:defRPr lang="es-ES" sz="1300"/>
            </a:lvl1pPr>
            <a:extLst/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1" cy="501015"/>
          </a:xfrm>
          <a:prstGeom prst="rect">
            <a:avLst/>
          </a:prstGeom>
        </p:spPr>
        <p:txBody>
          <a:bodyPr vert="horz" lIns="94471" tIns="47236" rIns="94471" bIns="47236" rtlCol="0" anchor="b"/>
          <a:lstStyle>
            <a:lvl1pPr algn="r" latinLnBrk="0">
              <a:defRPr lang="es-ES" sz="1300"/>
            </a:lvl1pPr>
            <a:extLst/>
          </a:lstStyle>
          <a:p>
            <a:fld id="{87D77045-401A-4D5E-BFE3-54C21A8A6634}" type="slidenum">
              <a:rPr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266674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s-ES" smtClean="0"/>
              <a:pPr/>
              <a:t>1</a:t>
            </a:fld>
            <a:endParaRPr lang="es-ES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A9E8E7-D352-4A64-8B4A-2A9670DAAA83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8890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53DA-8BF4-4869-96FE-9BCF43372D46}" type="datetimeFigureOut">
              <a:rPr lang="es-ES" smtClean="0"/>
              <a:pPr/>
              <a:t>14/10/2025</a:t>
            </a:fld>
            <a:endParaRPr kumimoji="0"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s-ES" smtClean="0"/>
              <a:pPr/>
              <a:t>‹Nº›</a:t>
            </a:fld>
            <a:endParaRPr kumimoji="0" lang="es-E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FigureOut">
              <a:rPr kumimoji="0" lang="es-ES" smtClean="0">
                <a:solidFill>
                  <a:schemeClr val="tx2"/>
                </a:solidFill>
              </a:rPr>
              <a:pPr/>
              <a:t>14/10/2025</a:t>
            </a:fld>
            <a:endParaRPr kumimoji="0" lang="es-ES" sz="1100" dirty="0">
              <a:solidFill>
                <a:schemeClr val="tx2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es-ES" sz="1100" dirty="0">
              <a:solidFill>
                <a:schemeClr val="tx2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2AC53DF-4216-466D-99A7-94400E6C2A25}" type="slidenum">
              <a:rPr kumimoji="0" lang="es-ES" sz="1200" smtClean="0">
                <a:solidFill>
                  <a:schemeClr val="tx2"/>
                </a:solidFill>
              </a:rPr>
              <a:pPr algn="l"/>
              <a:t>‹Nº›</a:t>
            </a:fld>
            <a:endParaRPr kumimoji="0" lang="es-E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FigureOut">
              <a:rPr kumimoji="0" lang="es-ES" smtClean="0">
                <a:solidFill>
                  <a:schemeClr val="tx2"/>
                </a:solidFill>
              </a:rPr>
              <a:pPr/>
              <a:t>14/10/2025</a:t>
            </a:fld>
            <a:endParaRPr kumimoji="0" lang="es-ES" sz="1100" dirty="0">
              <a:solidFill>
                <a:schemeClr val="tx2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es-ES" sz="1100" dirty="0">
              <a:solidFill>
                <a:schemeClr val="tx2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2AC53DF-4216-466D-99A7-94400E6C2A25}" type="slidenum">
              <a:rPr kumimoji="0" lang="es-ES" sz="1200" smtClean="0">
                <a:solidFill>
                  <a:schemeClr val="tx2"/>
                </a:solidFill>
              </a:rPr>
              <a:pPr algn="l"/>
              <a:t>‹Nº›</a:t>
            </a:fld>
            <a:endParaRPr kumimoji="0" lang="es-E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FigureOut">
              <a:rPr lang="es-ES" smtClean="0"/>
              <a:pPr/>
              <a:t>14/10/2025</a:t>
            </a:fld>
            <a:endParaRPr kumimoji="0"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s-ES" smtClean="0"/>
              <a:pPr/>
              <a:t>‹Nº›</a:t>
            </a:fld>
            <a:endParaRPr kumimoji="0"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FigureOut">
              <a:rPr lang="es-ES" smtClean="0"/>
              <a:pPr/>
              <a:t>14/10/2025</a:t>
            </a:fld>
            <a:endParaRPr kumimoji="0"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s-ES" smtClean="0"/>
              <a:pPr/>
              <a:t>‹Nº›</a:t>
            </a:fld>
            <a:endParaRPr kumimoji="0"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1E3E-4B2F-4895-B65E-28B2E64F39F6}" type="datetimeFigureOut">
              <a:rPr lang="es-ES" smtClean="0"/>
              <a:pPr/>
              <a:t>14/10/2025</a:t>
            </a:fld>
            <a:endParaRPr kumimoji="0"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s-ES" smtClean="0"/>
              <a:pPr/>
              <a:t>‹Nº›</a:t>
            </a:fld>
            <a:endParaRPr kumimoji="0"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5435-8225-4333-BFFA-0096413F0D76}" type="datetimeFigureOut">
              <a:rPr lang="es-ES" smtClean="0"/>
              <a:pPr/>
              <a:t>14/10/2025</a:t>
            </a:fld>
            <a:endParaRPr kumimoji="0"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s-ES" smtClean="0"/>
              <a:pPr/>
              <a:t>‹Nº›</a:t>
            </a:fld>
            <a:endParaRPr kumimoji="0"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FigureOut">
              <a:rPr kumimoji="0" lang="es-ES" smtClean="0">
                <a:solidFill>
                  <a:schemeClr val="tx2"/>
                </a:solidFill>
              </a:rPr>
              <a:pPr/>
              <a:t>14/10/2025</a:t>
            </a:fld>
            <a:endParaRPr kumimoji="0" lang="es-ES" sz="1100" dirty="0">
              <a:solidFill>
                <a:schemeClr val="tx2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es-ES" sz="1100" dirty="0">
              <a:solidFill>
                <a:schemeClr val="tx2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2AC53DF-4216-466D-99A7-94400E6C2A25}" type="slidenum">
              <a:rPr kumimoji="0" lang="es-ES" sz="1200" smtClean="0">
                <a:solidFill>
                  <a:schemeClr val="tx2"/>
                </a:solidFill>
              </a:rPr>
              <a:pPr algn="l"/>
              <a:t>‹Nº›</a:t>
            </a:fld>
            <a:endParaRPr kumimoji="0" lang="es-E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FigureOut">
              <a:rPr lang="es-ES" smtClean="0"/>
              <a:pPr/>
              <a:t>14/10/2025</a:t>
            </a:fld>
            <a:endParaRPr kumimoji="0"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s-ES" smtClean="0"/>
              <a:pPr/>
              <a:t>‹Nº›</a:t>
            </a:fld>
            <a:endParaRPr kumimoji="0" lang="es-E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FigureOut">
              <a:rPr lang="es-ES" smtClean="0"/>
              <a:pPr/>
              <a:t>14/10/2025</a:t>
            </a:fld>
            <a:endParaRPr kumimoji="0"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s-ES" smtClean="0"/>
              <a:pPr/>
              <a:t>‹Nº›</a:t>
            </a:fld>
            <a:endParaRPr kumimoji="0" lang="es-E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20EC5-AC53-4169-941E-EDF10CD23748}" type="datetimeFigureOut">
              <a:rPr lang="es-ES" smtClean="0"/>
              <a:pPr/>
              <a:t>14/10/2025</a:t>
            </a:fld>
            <a:endParaRPr kumimoji="0"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s-ES" smtClean="0"/>
              <a:pPr/>
              <a:t>‹Nº›</a:t>
            </a:fld>
            <a:endParaRPr kumimoji="0"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816DF-213E-421B-92D3-C068DBB023D6}" type="datetimeFigureOut">
              <a:rPr kumimoji="0" lang="es-ES" smtClean="0">
                <a:solidFill>
                  <a:schemeClr val="tx2"/>
                </a:solidFill>
              </a:rPr>
              <a:pPr/>
              <a:t>14/10/2025</a:t>
            </a:fld>
            <a:endParaRPr kumimoji="0" lang="es-ES" sz="1100" dirty="0">
              <a:solidFill>
                <a:schemeClr val="tx2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kumimoji="0" lang="es-ES" sz="1100" dirty="0">
              <a:solidFill>
                <a:schemeClr val="tx2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72AC53DF-4216-466D-99A7-94400E6C2A25}" type="slidenum">
              <a:rPr kumimoji="0" lang="es-ES" sz="1200" smtClean="0">
                <a:solidFill>
                  <a:schemeClr val="tx2"/>
                </a:solidFill>
              </a:rPr>
              <a:pPr algn="l"/>
              <a:t>‹Nº›</a:t>
            </a:fld>
            <a:endParaRPr kumimoji="0" lang="es-E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7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-1" y="-46046"/>
            <a:ext cx="12192001" cy="1650435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Subtítulo 4"/>
          <p:cNvSpPr txBox="1">
            <a:spLocks/>
          </p:cNvSpPr>
          <p:nvPr/>
        </p:nvSpPr>
        <p:spPr bwMode="auto">
          <a:xfrm>
            <a:off x="6240016" y="6135709"/>
            <a:ext cx="621510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algn="ctr" eaLnBrk="1" fontAlgn="base" hangingPunct="1">
              <a:lnSpc>
                <a:spcPct val="6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s-ES" altLang="es-CL" sz="1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			</a:t>
            </a:r>
            <a:r>
              <a:rPr lang="es-ES" altLang="es-C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				</a:t>
            </a:r>
            <a:r>
              <a:rPr lang="es-ES" altLang="es-CL" sz="1800" b="1" dirty="0">
                <a:latin typeface="+mn-lt"/>
              </a:rPr>
              <a:t>Iquique, 14 Octubre 2025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03929C6-EC91-DA4A-9919-862F845C978A}"/>
              </a:ext>
            </a:extLst>
          </p:cNvPr>
          <p:cNvCxnSpPr>
            <a:cxnSpLocks/>
          </p:cNvCxnSpPr>
          <p:nvPr/>
        </p:nvCxnSpPr>
        <p:spPr>
          <a:xfrm>
            <a:off x="191344" y="1628800"/>
            <a:ext cx="11737304" cy="0"/>
          </a:xfrm>
          <a:prstGeom prst="line">
            <a:avLst/>
          </a:prstGeom>
          <a:ln w="222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9F274FDE-5B04-5142-A4B0-FDC7C2FE92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506391"/>
            <a:ext cx="2650490" cy="690880"/>
          </a:xfrm>
          <a:prstGeom prst="rect">
            <a:avLst/>
          </a:prstGeom>
          <a:noFill/>
        </p:spPr>
      </p:pic>
      <p:sp>
        <p:nvSpPr>
          <p:cNvPr id="16" name="Título 3">
            <a:extLst>
              <a:ext uri="{FF2B5EF4-FFF2-40B4-BE49-F238E27FC236}">
                <a16:creationId xmlns:a16="http://schemas.microsoft.com/office/drawing/2014/main" id="{44A9968F-0E42-394C-BF7C-679A941002B9}"/>
              </a:ext>
            </a:extLst>
          </p:cNvPr>
          <p:cNvSpPr txBox="1">
            <a:spLocks/>
          </p:cNvSpPr>
          <p:nvPr/>
        </p:nvSpPr>
        <p:spPr bwMode="auto">
          <a:xfrm>
            <a:off x="695400" y="1916832"/>
            <a:ext cx="10440208" cy="18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s-ES" sz="2800" dirty="0"/>
              <a:t>Cómo la AI puede ser más productivo en tu negocio y asesoría”</a:t>
            </a:r>
            <a:r>
              <a:rPr lang="es-CL" altLang="es-CL" sz="2800" dirty="0">
                <a:solidFill>
                  <a:schemeClr val="accent5">
                    <a:lumMod val="75000"/>
                  </a:schemeClr>
                </a:solidFill>
                <a:latin typeface="+mn-lt"/>
                <a:ea typeface="ヒラギノ角ゴ Pro W3" pitchFamily="1" charset="-128"/>
              </a:rPr>
              <a:t> </a:t>
            </a:r>
          </a:p>
          <a:p>
            <a:pPr algn="ctr" fontAlgn="base">
              <a:spcAft>
                <a:spcPct val="0"/>
              </a:spcAft>
            </a:pPr>
            <a:r>
              <a:rPr lang="es-CL" altLang="es-CL" sz="2800" dirty="0">
                <a:solidFill>
                  <a:schemeClr val="accent5">
                    <a:lumMod val="75000"/>
                  </a:schemeClr>
                </a:solidFill>
                <a:latin typeface="+mn-lt"/>
                <a:ea typeface="ヒラギノ角ゴ Pro W3" pitchFamily="1" charset="-128"/>
              </a:rPr>
              <a:t>Roberto aliste Bustamante ,Ceo de</a:t>
            </a:r>
          </a:p>
          <a:p>
            <a:pPr algn="ctr" fontAlgn="base">
              <a:spcAft>
                <a:spcPct val="0"/>
              </a:spcAft>
            </a:pPr>
            <a:endParaRPr lang="es-CL" altLang="es-CL" sz="2800" dirty="0">
              <a:solidFill>
                <a:schemeClr val="accent5">
                  <a:lumMod val="75000"/>
                </a:schemeClr>
              </a:solidFill>
              <a:latin typeface="+mn-lt"/>
              <a:ea typeface="ヒラギノ角ゴ Pro W3" pitchFamily="1" charset="-128"/>
            </a:endParaRPr>
          </a:p>
          <a:p>
            <a:pPr algn="ctr" fontAlgn="base">
              <a:spcAft>
                <a:spcPct val="0"/>
              </a:spcAft>
            </a:pPr>
            <a:endParaRPr lang="es-CL" altLang="es-CL" sz="2800" dirty="0">
              <a:solidFill>
                <a:schemeClr val="accent5">
                  <a:lumMod val="75000"/>
                </a:schemeClr>
              </a:solidFill>
              <a:latin typeface="+mn-lt"/>
              <a:ea typeface="ヒラギノ角ゴ Pro W3" pitchFamily="1" charset="-128"/>
            </a:endParaRPr>
          </a:p>
          <a:p>
            <a:pPr algn="ctr" fontAlgn="base">
              <a:spcAft>
                <a:spcPct val="0"/>
              </a:spcAft>
            </a:pPr>
            <a:endParaRPr lang="es-ES" altLang="es-CL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ヒラギノ角ゴ Pro W3" pitchFamily="1" charset="-128"/>
            </a:endParaRPr>
          </a:p>
          <a:p>
            <a:pPr algn="ctr" fontAlgn="base">
              <a:spcAft>
                <a:spcPct val="0"/>
              </a:spcAft>
            </a:pPr>
            <a:endParaRPr lang="es-ES" altLang="es-CL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ヒラギノ角ゴ Pro W3" pitchFamily="1" charset="-128"/>
            </a:endParaRPr>
          </a:p>
          <a:p>
            <a:pPr algn="ctr" fontAlgn="base">
              <a:spcAft>
                <a:spcPct val="0"/>
              </a:spcAft>
            </a:pPr>
            <a:endParaRPr lang="es-ES" altLang="es-CL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ヒラギノ角ゴ Pro W3" pitchFamily="1" charset="-128"/>
            </a:endParaRPr>
          </a:p>
          <a:p>
            <a:pPr algn="ctr" fontAlgn="base">
              <a:spcAft>
                <a:spcPct val="0"/>
              </a:spcAft>
            </a:pPr>
            <a:endParaRPr lang="es-ES" altLang="es-CL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ヒラギノ角ゴ Pro W3" pitchFamily="1" charset="-128"/>
            </a:endParaRPr>
          </a:p>
          <a:p>
            <a:pPr algn="ctr" fontAlgn="base">
              <a:spcAft>
                <a:spcPct val="0"/>
              </a:spcAft>
            </a:pPr>
            <a:endParaRPr lang="es-ES" altLang="es-CL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ヒラギノ角ゴ Pro W3" pitchFamily="1" charset="-128"/>
            </a:endParaRPr>
          </a:p>
        </p:txBody>
      </p:sp>
      <p:pic>
        <p:nvPicPr>
          <p:cNvPr id="9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440" y="551215"/>
            <a:ext cx="1728192" cy="69088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8BB81FA-65AD-D126-A0B2-639F99C2B4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31" y="4133248"/>
            <a:ext cx="2596568" cy="25965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4F92E5-757E-A1FF-BA72-E18EFFE2C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395" y="4005064"/>
            <a:ext cx="2852936" cy="28529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E3652-695B-583B-E2BE-52948359A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12CB68B-77CA-6BAF-0F2B-6B5D4B1D8D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794EC0-DA21-59C6-CA9C-EC21EBFC69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AAE31F5-10F8-BAE2-B095-EA6FBDDD5B29}"/>
              </a:ext>
            </a:extLst>
          </p:cNvPr>
          <p:cNvSpPr txBox="1"/>
          <p:nvPr/>
        </p:nvSpPr>
        <p:spPr>
          <a:xfrm>
            <a:off x="119336" y="908720"/>
            <a:ext cx="112390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5400" dirty="0"/>
              <a:t>¿Quieres hacer esta tendencia, prueba descargando esta infografía con los PROMPTS?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6C1630-BE8A-DD7D-2066-53919963C41C}"/>
              </a:ext>
            </a:extLst>
          </p:cNvPr>
          <p:cNvSpPr txBox="1"/>
          <p:nvPr/>
        </p:nvSpPr>
        <p:spPr>
          <a:xfrm>
            <a:off x="2279576" y="218745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800" b="1" dirty="0"/>
              <a:t>NIVEL 0 JUEGO O TENDENCIA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AD6BC2F-52CB-1C98-4695-1D701EF663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34153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2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8311F-0BC0-1406-62CF-3A371F092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59CDDCC-2DC7-46B0-932B-9E4D021D04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1DEE2C9-AA79-A202-0992-FAEEA155E5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8C7F8B-21EB-D7B9-4AFC-C1457BE39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848061"/>
            <a:ext cx="7995500" cy="533033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22D7C16-770F-64A2-070E-109750A99A70}"/>
              </a:ext>
            </a:extLst>
          </p:cNvPr>
          <p:cNvSpPr txBox="1"/>
          <p:nvPr/>
        </p:nvSpPr>
        <p:spPr>
          <a:xfrm>
            <a:off x="2279576" y="218745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800" b="1" dirty="0"/>
              <a:t>INTRODUCCIÓN A LOS PROMPTS</a:t>
            </a:r>
          </a:p>
        </p:txBody>
      </p:sp>
    </p:spTree>
    <p:extLst>
      <p:ext uri="{BB962C8B-B14F-4D97-AF65-F5344CB8AC3E}">
        <p14:creationId xmlns:p14="http://schemas.microsoft.com/office/powerpoint/2010/main" val="3427476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A15EE-BBA4-AA72-D190-7D4929EF9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B89565F-8820-3AE1-0035-65541067F6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447860-690A-8784-B4EE-8F03082A2B5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615AA21-DE5F-6904-923B-C27613C9F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4007768" cy="601165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EBECCE6-BDC1-3AAF-0FE3-B5D08F9B3D96}"/>
              </a:ext>
            </a:extLst>
          </p:cNvPr>
          <p:cNvSpPr txBox="1"/>
          <p:nvPr/>
        </p:nvSpPr>
        <p:spPr>
          <a:xfrm>
            <a:off x="3143672" y="18864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/>
              <a:t>Zero </a:t>
            </a:r>
            <a:r>
              <a:rPr lang="es-CL" sz="3200" b="1" dirty="0" err="1"/>
              <a:t>shot</a:t>
            </a:r>
            <a:r>
              <a:rPr lang="es-CL" sz="3200" b="1" dirty="0"/>
              <a:t> </a:t>
            </a:r>
            <a:r>
              <a:rPr lang="es-CL" sz="3200" b="1" dirty="0" err="1"/>
              <a:t>Prompting</a:t>
            </a:r>
            <a:endParaRPr lang="es-CL" sz="32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39A1DB1-F563-71C3-ED3E-C9AD547F1012}"/>
              </a:ext>
            </a:extLst>
          </p:cNvPr>
          <p:cNvSpPr txBox="1"/>
          <p:nvPr/>
        </p:nvSpPr>
        <p:spPr>
          <a:xfrm>
            <a:off x="4367808" y="1196752"/>
            <a:ext cx="64807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/>
              <a:t>Ejemplo 1:</a:t>
            </a:r>
          </a:p>
          <a:p>
            <a:r>
              <a:rPr lang="es-CL" sz="2400" b="1" dirty="0" err="1"/>
              <a:t>Prompt</a:t>
            </a:r>
            <a:r>
              <a:rPr lang="es-CL" sz="2400" b="1" dirty="0"/>
              <a:t>: ¿Cuál es la capital de Chile?</a:t>
            </a:r>
          </a:p>
          <a:p>
            <a:r>
              <a:rPr lang="es-CL" sz="2400" b="1" dirty="0"/>
              <a:t>Respuesta:  Santiago</a:t>
            </a:r>
          </a:p>
          <a:p>
            <a:endParaRPr lang="es-CL" sz="2400" b="1" dirty="0"/>
          </a:p>
          <a:p>
            <a:endParaRPr lang="es-CL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FB530B2-C806-C661-8DB6-E69DE3F56770}"/>
              </a:ext>
            </a:extLst>
          </p:cNvPr>
          <p:cNvSpPr txBox="1"/>
          <p:nvPr/>
        </p:nvSpPr>
        <p:spPr>
          <a:xfrm>
            <a:off x="4311912" y="2659942"/>
            <a:ext cx="7103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Ejemplo 2: Turismo / Redacción directa</a:t>
            </a:r>
          </a:p>
          <a:p>
            <a:r>
              <a:rPr lang="es-ES" sz="2400" b="1" dirty="0" err="1"/>
              <a:t>Prompt</a:t>
            </a:r>
            <a:r>
              <a:rPr lang="es-ES" sz="2400" b="1" dirty="0"/>
              <a:t>: </a:t>
            </a:r>
            <a:r>
              <a:rPr lang="es-ES" sz="2400" dirty="0"/>
              <a:t>Escribe una descripción breve y atractiva para un tour en kayak en Los Vilos.</a:t>
            </a:r>
          </a:p>
          <a:p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3F9240A-61BB-11FA-8789-B4464354F2D6}"/>
              </a:ext>
            </a:extLst>
          </p:cNvPr>
          <p:cNvSpPr txBox="1"/>
          <p:nvPr/>
        </p:nvSpPr>
        <p:spPr>
          <a:xfrm>
            <a:off x="4367808" y="3813597"/>
            <a:ext cx="71039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b="1" dirty="0"/>
          </a:p>
          <a:p>
            <a:r>
              <a:rPr lang="es-ES" sz="2400" b="1" dirty="0"/>
              <a:t>Ejemplo 3</a:t>
            </a:r>
            <a:r>
              <a:rPr lang="es-ES" sz="2400" dirty="0"/>
              <a:t>: </a:t>
            </a:r>
            <a:r>
              <a:rPr lang="es-ES" sz="2400" b="1" dirty="0"/>
              <a:t>Logística / Respuesta directa sin contexto</a:t>
            </a:r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599FC332-E4E7-716F-30DA-6A3A14621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573" y="4937849"/>
            <a:ext cx="742124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Prompt</a:t>
            </a: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¿Cuánto tarda un camión en llegar de Santiago a Viña del Mar en condiciones normales?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Resultado esperado: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Aproximadamente 1 hora y 30 minuto</a:t>
            </a:r>
          </a:p>
        </p:txBody>
      </p:sp>
    </p:spTree>
    <p:extLst>
      <p:ext uri="{BB962C8B-B14F-4D97-AF65-F5344CB8AC3E}">
        <p14:creationId xmlns:p14="http://schemas.microsoft.com/office/powerpoint/2010/main" val="404582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F0388-6A01-0B0C-3907-2CD89AE6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696FA61-BA0F-BDBA-0D2D-B6FA6190E6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E1A68C-AD86-A5D1-07D1-118187E9C8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9BEE141-146E-54CA-9592-5AABB23A2F2E}"/>
              </a:ext>
            </a:extLst>
          </p:cNvPr>
          <p:cNvSpPr txBox="1"/>
          <p:nvPr/>
        </p:nvSpPr>
        <p:spPr>
          <a:xfrm>
            <a:off x="3143672" y="18864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err="1"/>
              <a:t>One</a:t>
            </a:r>
            <a:r>
              <a:rPr lang="es-CL" sz="3200" b="1" dirty="0"/>
              <a:t> </a:t>
            </a:r>
            <a:r>
              <a:rPr lang="es-CL" sz="3200" b="1" dirty="0" err="1"/>
              <a:t>shot</a:t>
            </a:r>
            <a:r>
              <a:rPr lang="es-CL" sz="3200" b="1" dirty="0"/>
              <a:t> </a:t>
            </a:r>
            <a:r>
              <a:rPr lang="es-CL" sz="3200" b="1" dirty="0" err="1"/>
              <a:t>Prompting</a:t>
            </a:r>
            <a:endParaRPr lang="es-CL" sz="32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F71C8E-574D-F679-EC25-F91E577323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326" b="12201"/>
          <a:stretch>
            <a:fillRect/>
          </a:stretch>
        </p:blipFill>
        <p:spPr>
          <a:xfrm>
            <a:off x="0" y="980728"/>
            <a:ext cx="4217299" cy="587727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6892FFA-6E50-4D99-C7CF-B8E64EB6E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08" y="1196752"/>
            <a:ext cx="697097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Ejemplo 1: General – Trivia educativa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Prompt</a:t>
            </a:r>
            <a:r>
              <a:rPr kumimoji="0" lang="es-CL" altLang="es-C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es-CL" altLang="es-CL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Ejemplo:</a:t>
            </a:r>
            <a:b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Pregunta: ¿Cuál es la capital de Perú?</a:t>
            </a:r>
            <a:b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Respuesta: Lima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Pregunta: ¿Cuál es la capital de México?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Resultado esperado: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Respuesta: Ciudad de México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05E1267-DA38-58CA-AEA6-D46FF198C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08" y="3712970"/>
            <a:ext cx="5519460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Logística – Estado de carga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Prompt</a:t>
            </a: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es-CL" altLang="es-CL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Ejemplo:</a:t>
            </a:r>
            <a:b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 de carga: 12345</a:t>
            </a:r>
            <a:b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Estado: En tránsito, estimado de entrega: 16:30 </a:t>
            </a:r>
            <a:r>
              <a:rPr kumimoji="0" lang="es-CL" altLang="es-CL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hrs</a:t>
            </a: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 de carga: 67890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L" altLang="es-CL" dirty="0">
                <a:latin typeface="Arial" panose="020B0604020202020204" pitchFamily="34" charset="0"/>
              </a:rPr>
              <a:t>Estado: En tránsito, estimado de entrega:….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37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FA2BD-BC77-CA09-2D63-41C8F02B7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56D75EC-7048-EEB0-27B3-A3569922B1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B0E4A3-4B93-B492-3EC2-15C27AC5C5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8A013D-452B-8D35-59A0-4EFC1871B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" y="879567"/>
            <a:ext cx="3978558" cy="596783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BAEF9E0-3AE3-BCB0-4C2D-F99AC254D7B2}"/>
              </a:ext>
            </a:extLst>
          </p:cNvPr>
          <p:cNvSpPr txBox="1"/>
          <p:nvPr/>
        </p:nvSpPr>
        <p:spPr>
          <a:xfrm>
            <a:off x="4367808" y="1052736"/>
            <a:ext cx="7331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EJEMPLO 1:PREPARACIÓN DE UN PLATILLO DIFÍCIL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>
                <a:solidFill>
                  <a:srgbClr val="FF0000"/>
                </a:solidFill>
              </a:rPr>
              <a:t>PROMPT: </a:t>
            </a:r>
            <a:r>
              <a:rPr lang="es-ES" dirty="0"/>
              <a:t>¿Cómo se prepara un pulpo a la gallega? Razona paso a paso.</a:t>
            </a:r>
          </a:p>
          <a:p>
            <a:pPr algn="ctr"/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53FB57C-552A-3DE8-98DD-9483F5913A69}"/>
              </a:ext>
            </a:extLst>
          </p:cNvPr>
          <p:cNvSpPr txBox="1"/>
          <p:nvPr/>
        </p:nvSpPr>
        <p:spPr>
          <a:xfrm>
            <a:off x="2711624" y="188640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PROMPTING INCREMENTAL O STEPWISE PROMPTING</a:t>
            </a:r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977EBCA-CD6D-4CD6-7094-F2346C47EB83}"/>
              </a:ext>
            </a:extLst>
          </p:cNvPr>
          <p:cNvSpPr txBox="1"/>
          <p:nvPr/>
        </p:nvSpPr>
        <p:spPr>
          <a:xfrm>
            <a:off x="4367808" y="2253065"/>
            <a:ext cx="77048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EJEMPLO 2 :REDACCIÓN DE UNA TESIS</a:t>
            </a:r>
          </a:p>
          <a:p>
            <a:pPr algn="ctr"/>
            <a:r>
              <a:rPr lang="es-CL" b="1" dirty="0">
                <a:solidFill>
                  <a:srgbClr val="FF0000"/>
                </a:solidFill>
              </a:rPr>
              <a:t>PROMPT: </a:t>
            </a:r>
            <a:r>
              <a:rPr lang="es-ES" dirty="0"/>
              <a:t>.</a:t>
            </a:r>
          </a:p>
          <a:p>
            <a:pPr algn="ctr"/>
            <a:r>
              <a:rPr lang="es-ES" dirty="0"/>
              <a:t> Paso 1: Elección del tema general</a:t>
            </a:r>
          </a:p>
          <a:p>
            <a:pPr algn="ctr"/>
            <a:endParaRPr lang="es-ES" dirty="0"/>
          </a:p>
          <a:p>
            <a:pPr algn="ctr"/>
            <a:r>
              <a:rPr lang="es-ES" dirty="0" err="1">
                <a:solidFill>
                  <a:srgbClr val="FF0000"/>
                </a:solidFill>
              </a:rPr>
              <a:t>Prompt</a:t>
            </a:r>
            <a:r>
              <a:rPr lang="es-ES" dirty="0">
                <a:solidFill>
                  <a:srgbClr val="FF0000"/>
                </a:solidFill>
              </a:rPr>
              <a:t>: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    Paso 1: Quiero hacer una tesis sobre Inteligencia Artificial. ¿Qué temas actuales podrían ser relevantes y con impacto?</a:t>
            </a:r>
          </a:p>
          <a:p>
            <a:pPr algn="ctr"/>
            <a:r>
              <a:rPr lang="es-ES" dirty="0"/>
              <a:t>Paso 2:  Me interesa “IA en educación personalizada”. ¿Puedes proponerme 3 títulos de tesis llamativos y académicos?</a:t>
            </a:r>
          </a:p>
          <a:p>
            <a:pPr algn="ctr"/>
            <a:r>
              <a:rPr lang="es-ES" dirty="0"/>
              <a:t>Paso 3:Elige el primer título. ¿Cuál podría ser una buena justificación del problema?</a:t>
            </a:r>
          </a:p>
          <a:p>
            <a:pPr algn="ctr"/>
            <a:r>
              <a:rPr lang="es-ES" dirty="0" err="1"/>
              <a:t>Etc</a:t>
            </a:r>
            <a:r>
              <a:rPr lang="es-ES" dirty="0"/>
              <a:t>….</a:t>
            </a:r>
          </a:p>
          <a:p>
            <a:pPr algn="ctr"/>
            <a:endParaRPr lang="es-ES" dirty="0"/>
          </a:p>
          <a:p>
            <a:pPr algn="ctr"/>
            <a:endParaRPr lang="es-C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9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E1245-5FDF-161A-7D87-DDAB66990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1A0EDC2-9DC7-6F0B-8E67-5FCDBB35B9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063CD5E-77D0-E07F-BC50-F23FD1C103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6B874A7-E6F0-24E7-B42B-CA6956848713}"/>
              </a:ext>
            </a:extLst>
          </p:cNvPr>
          <p:cNvSpPr txBox="1"/>
          <p:nvPr/>
        </p:nvSpPr>
        <p:spPr>
          <a:xfrm>
            <a:off x="3162176" y="2920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3 – </a:t>
            </a:r>
            <a:r>
              <a:rPr lang="es-CL" b="1" dirty="0" err="1"/>
              <a:t>Prompts</a:t>
            </a:r>
            <a:r>
              <a:rPr lang="es-CL" b="1" dirty="0"/>
              <a:t> Avanzados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0C6FEF-A99F-879C-39E4-42513C6D7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91" y="912619"/>
            <a:ext cx="9002049" cy="55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24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6C9C1-0315-74C5-BC8C-6E62F9BB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8D4D3E4-D2EA-69ED-32DE-92910459FA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2FC2202-7FF0-5BA7-A4D7-AC56D7D9DA0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17E91D2-CA1E-7143-F50A-740ACCF9A327}"/>
              </a:ext>
            </a:extLst>
          </p:cNvPr>
          <p:cNvSpPr txBox="1"/>
          <p:nvPr/>
        </p:nvSpPr>
        <p:spPr>
          <a:xfrm>
            <a:off x="3162176" y="2920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3 – </a:t>
            </a:r>
            <a:r>
              <a:rPr lang="es-CL" b="1" dirty="0" err="1"/>
              <a:t>Prompts</a:t>
            </a:r>
            <a:r>
              <a:rPr lang="es-CL" b="1" dirty="0"/>
              <a:t> Avanzados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7D3F0D-0FFB-FC7D-AF97-C76C86595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52" y="1124744"/>
            <a:ext cx="3463689" cy="53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04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6F0EF-B177-6969-A2FD-813E87DC6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6D3ADC7-35DB-3AC9-E786-FBD8ACC7B9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25D3E3-491B-33A1-FB09-8F78AC6C3A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EE9AAF-069F-EE54-F2F6-FD0CC44A6B5E}"/>
              </a:ext>
            </a:extLst>
          </p:cNvPr>
          <p:cNvSpPr txBox="1"/>
          <p:nvPr/>
        </p:nvSpPr>
        <p:spPr>
          <a:xfrm>
            <a:off x="3162176" y="2920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3 –  GPT Personalizados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5263E3-55AE-AB95-2F7B-AAC770847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82" y="824613"/>
            <a:ext cx="9216649" cy="56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61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5074614-4965-3027-14A3-5413E9049899}"/>
              </a:ext>
            </a:extLst>
          </p:cNvPr>
          <p:cNvSpPr txBox="1"/>
          <p:nvPr/>
        </p:nvSpPr>
        <p:spPr>
          <a:xfrm>
            <a:off x="3162176" y="2920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3 –  GPT Personalizados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7690A11-638F-E90D-4A2D-6FB64594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0" y="1201756"/>
            <a:ext cx="7919639" cy="17968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75F69C6-5C25-9666-61CF-7897574CE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73" y="3014965"/>
            <a:ext cx="8680473" cy="34012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17146EB-1C7C-F3E7-0539-D85512AB1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884" y="1229752"/>
            <a:ext cx="4079776" cy="34515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653356F-8CDB-2F1E-839E-1004826B991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E5461B2-1B85-CF1A-AA2A-770783E89B0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3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4F427-982A-455C-0806-D19D48EC8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20221B2-7943-EAC9-796B-33536817D606}"/>
              </a:ext>
            </a:extLst>
          </p:cNvPr>
          <p:cNvSpPr txBox="1"/>
          <p:nvPr/>
        </p:nvSpPr>
        <p:spPr>
          <a:xfrm>
            <a:off x="3162176" y="2920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3 –  GPT Personalizados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38F8C4-EF60-3BDB-B8F3-9A810478C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164" y="1352321"/>
            <a:ext cx="4079776" cy="34515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D41B39-A39C-9760-C29A-387E5202D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7200800" cy="20573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B374C9-1BF9-4854-A3D6-36AA9CC380F0}"/>
              </a:ext>
            </a:extLst>
          </p:cNvPr>
          <p:cNvSpPr txBox="1"/>
          <p:nvPr/>
        </p:nvSpPr>
        <p:spPr>
          <a:xfrm>
            <a:off x="191344" y="3078098"/>
            <a:ext cx="67440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# Nombre del </a:t>
            </a:r>
            <a:r>
              <a:rPr lang="es-CL" dirty="0" err="1"/>
              <a:t>GPTAsistente</a:t>
            </a:r>
            <a:r>
              <a:rPr lang="es-CL" dirty="0"/>
              <a:t> de Atención Logística# </a:t>
            </a:r>
            <a:r>
              <a:rPr lang="es-CL" dirty="0" err="1"/>
              <a:t>InstruccionesResponde</a:t>
            </a:r>
            <a:r>
              <a:rPr lang="es-CL" dirty="0"/>
              <a:t> como un ejecutivo logístico amable y profesional. Sé claro, breve y evita tecnicismos.# Función </a:t>
            </a:r>
            <a:r>
              <a:rPr lang="es-CL" dirty="0" err="1"/>
              <a:t>principalAyudar</a:t>
            </a:r>
            <a:r>
              <a:rPr lang="es-CL" dirty="0"/>
              <a:t> a responder preguntas frecuentes sobre entregas, tiempos de despacho, zonas de cobertura y políticas de devolución.# No debes hacer- No responder preguntas fuera del ámbito logístico.- No inventar información si no está en los documentos cargados.# </a:t>
            </a:r>
            <a:r>
              <a:rPr lang="es-CL" dirty="0" err="1"/>
              <a:t>TonoFormal</a:t>
            </a:r>
            <a:r>
              <a:rPr lang="es-CL" dirty="0"/>
              <a:t>, empático y resolutivo.# Documentación de referencia- Politicas_despacho.txt- Zonas_entrega.md- Preguntas_frecuentes_logistica.pdf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386BACF-43C7-1BAB-A8CE-AA99668A32C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48" y="131232"/>
            <a:ext cx="2650490" cy="690880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0416343-C11A-50B4-B380-4B4DC57FF29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57DD9-FE0B-B23D-6AF4-F60C9B225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EA1D75A-CD72-9717-0AE6-65E4CE4A79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01484C-865D-79CB-05CF-349098A1CE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B38F14-53C5-8A3A-EDB1-1CC226F072B8}"/>
              </a:ext>
            </a:extLst>
          </p:cNvPr>
          <p:cNvSpPr txBox="1"/>
          <p:nvPr/>
        </p:nvSpPr>
        <p:spPr>
          <a:xfrm>
            <a:off x="191344" y="1615732"/>
            <a:ext cx="7741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“La inteligencia artificial es la capacidad de una máquina para imitar comportamientos inteligentes humanos como razonar, aprender, predecir o tomar decisiones. Pero no estamos hablando de ciencia ficción. Hoy, IA es una herramienta práctica que ya está cambiando industrias… incluida la logística.”</a:t>
            </a:r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89F976D-A789-65BA-FCF2-F52FE1E372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100" t="12175"/>
          <a:stretch>
            <a:fillRect/>
          </a:stretch>
        </p:blipFill>
        <p:spPr>
          <a:xfrm>
            <a:off x="8381930" y="1052736"/>
            <a:ext cx="3781067" cy="403244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0E18BD3-889F-EA68-10DA-A743E79BB832}"/>
              </a:ext>
            </a:extLst>
          </p:cNvPr>
          <p:cNvSpPr txBox="1"/>
          <p:nvPr/>
        </p:nvSpPr>
        <p:spPr>
          <a:xfrm>
            <a:off x="1919536" y="188640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¿Qué es la inteligencia artificial (IA) y por qué nos importa en logística?</a:t>
            </a:r>
            <a:endParaRPr lang="es-CL" sz="3200" b="1" dirty="0"/>
          </a:p>
        </p:txBody>
      </p:sp>
    </p:spTree>
    <p:extLst>
      <p:ext uri="{BB962C8B-B14F-4D97-AF65-F5344CB8AC3E}">
        <p14:creationId xmlns:p14="http://schemas.microsoft.com/office/powerpoint/2010/main" val="3518430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C1FB1-B5ED-1757-4CE9-4C828670E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433B9ED-21EE-A3F6-6D02-FF1209B99AA5}"/>
              </a:ext>
            </a:extLst>
          </p:cNvPr>
          <p:cNvSpPr txBox="1"/>
          <p:nvPr/>
        </p:nvSpPr>
        <p:spPr>
          <a:xfrm>
            <a:off x="3162176" y="2920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3–  GPT Personalizados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CA9191-B4F2-AD1B-31AF-18002930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661338"/>
            <a:ext cx="8692002" cy="34563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BFB150-6DD3-CE7D-19E8-5F1866105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4117722"/>
            <a:ext cx="6480969" cy="22636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AA5471-BFDC-6547-600E-D1FEC743B1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48" y="131232"/>
            <a:ext cx="2650490" cy="690880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C8AE1E5-2965-44A4-68DE-0427BFF8CF5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96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BF89F-8C9C-090A-09F5-0C149B8DC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554711F-22CC-77DE-B71D-80C68FA1A1D6}"/>
              </a:ext>
            </a:extLst>
          </p:cNvPr>
          <p:cNvSpPr txBox="1"/>
          <p:nvPr/>
        </p:nvSpPr>
        <p:spPr>
          <a:xfrm>
            <a:off x="3162176" y="2920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4 –  AUTOMATIZACIÓN SIN CÓDIGO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4F9EFDC-9639-AB92-EC20-5393E0F1FB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48" y="131232"/>
            <a:ext cx="2650490" cy="690880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8F735CA-7247-DE72-A9FE-CD525BB894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FBFFF86-3612-D407-379C-30158EF63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801813"/>
            <a:ext cx="6077496" cy="4035837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5CD5B9-67B4-5AA6-8546-27367175E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7488" y="789738"/>
            <a:ext cx="84105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68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0C1E2-AD17-8684-BEC9-3DE057014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926C693-14C1-BF64-4FBC-18AB7F1B1273}"/>
              </a:ext>
            </a:extLst>
          </p:cNvPr>
          <p:cNvSpPr txBox="1"/>
          <p:nvPr/>
        </p:nvSpPr>
        <p:spPr>
          <a:xfrm>
            <a:off x="3162176" y="2920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4 –  AUTOMATIZACIÓN SIN CÓDIGO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EEF15D1-300E-2832-0C65-F6067A33E8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48" y="131232"/>
            <a:ext cx="2650490" cy="690880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571B3FA-1722-BFCA-F499-AC26AD30B47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B8D660-8CF9-BA9C-FA2E-65E4AA1F2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91" y="661890"/>
            <a:ext cx="4795304" cy="25035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4CACBC-C7FC-804D-4FDB-41DCF6FBB6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91" y="3062229"/>
            <a:ext cx="5712660" cy="350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62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06B81-7B6C-443B-9F8D-BF60E3B3A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89D30C3-E725-EEF8-763E-C8F4FAA2FE43}"/>
              </a:ext>
            </a:extLst>
          </p:cNvPr>
          <p:cNvSpPr txBox="1"/>
          <p:nvPr/>
        </p:nvSpPr>
        <p:spPr>
          <a:xfrm>
            <a:off x="3162176" y="2920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4 –  AUTOMATIZACIÓN SIN CÓDIGO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C7EA305-CD55-7E6C-3D72-77555B0E9A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48" y="131232"/>
            <a:ext cx="2650490" cy="690880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A244837-5ED3-E87F-7777-E6FC52AD86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674492-64D4-6CFA-EBF4-C81BC911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822112"/>
            <a:ext cx="9865096" cy="58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54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C114978-06EE-2EAE-A283-EE5F22495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71" y="866926"/>
            <a:ext cx="12206171" cy="599107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C70175-C510-F5B7-4ADD-C965C29C85C6}"/>
              </a:ext>
            </a:extLst>
          </p:cNvPr>
          <p:cNvSpPr txBox="1"/>
          <p:nvPr/>
        </p:nvSpPr>
        <p:spPr>
          <a:xfrm>
            <a:off x="2351584" y="260648"/>
            <a:ext cx="6696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4 –  AUTOMATIZACIÓN SIN CÓDIGO: </a:t>
            </a:r>
            <a:r>
              <a:rPr lang="es-CL" b="1" dirty="0" err="1"/>
              <a:t>Whatsapp</a:t>
            </a:r>
            <a:r>
              <a:rPr lang="es-CL" b="1" dirty="0"/>
              <a:t> con </a:t>
            </a:r>
            <a:r>
              <a:rPr lang="es-CL" b="1" dirty="0" err="1"/>
              <a:t>esteroideS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630448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8A7B0-55DB-7C60-B1DF-53367DCDD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5BE7A935-A928-DD34-EB51-ED08683856C1}"/>
              </a:ext>
            </a:extLst>
          </p:cNvPr>
          <p:cNvSpPr txBox="1"/>
          <p:nvPr/>
        </p:nvSpPr>
        <p:spPr>
          <a:xfrm>
            <a:off x="2351584" y="260648"/>
            <a:ext cx="6696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Nivel 4 –  AUTOMATIZACIÓN SIN CÓDIGO: </a:t>
            </a:r>
            <a:r>
              <a:rPr lang="es-CL" b="1" dirty="0" err="1"/>
              <a:t>Whatsapp</a:t>
            </a:r>
            <a:r>
              <a:rPr lang="es-CL" b="1" dirty="0"/>
              <a:t> con esteroide</a:t>
            </a:r>
          </a:p>
        </p:txBody>
      </p:sp>
    </p:spTree>
    <p:extLst>
      <p:ext uri="{BB962C8B-B14F-4D97-AF65-F5344CB8AC3E}">
        <p14:creationId xmlns:p14="http://schemas.microsoft.com/office/powerpoint/2010/main" val="1138610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CE5B8-3041-12E2-0221-FF34E1250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C82A265-7872-67C4-AE52-20BB3F41852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3FFF21A-AE98-EEB9-EA36-24DDCA5D3CA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3EA92FA-17B0-213C-D6D9-4E041E2ADF61}"/>
              </a:ext>
            </a:extLst>
          </p:cNvPr>
          <p:cNvSpPr txBox="1"/>
          <p:nvPr/>
        </p:nvSpPr>
        <p:spPr>
          <a:xfrm>
            <a:off x="1973218" y="202758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🤖 </a:t>
            </a:r>
            <a:r>
              <a:rPr lang="pt-BR" sz="3200" b="1" dirty="0"/>
              <a:t>IA </a:t>
            </a:r>
            <a:r>
              <a:rPr lang="pt-BR" sz="3200" b="1" dirty="0" err="1"/>
              <a:t>Estrecha</a:t>
            </a:r>
            <a:r>
              <a:rPr lang="pt-BR" sz="3200" b="1" dirty="0"/>
              <a:t> (</a:t>
            </a:r>
            <a:r>
              <a:rPr lang="pt-BR" sz="3200" b="1" dirty="0" err="1"/>
              <a:t>Narrow</a:t>
            </a:r>
            <a:r>
              <a:rPr lang="pt-BR" sz="3200" b="1" dirty="0"/>
              <a:t> AI) vs. IA General (AGI)</a:t>
            </a:r>
            <a:endParaRPr lang="es-CL" sz="3200" b="1" dirty="0"/>
          </a:p>
        </p:txBody>
      </p:sp>
      <p:pic>
        <p:nvPicPr>
          <p:cNvPr id="2" name="Boxeo_Robot_vs_IA">
            <a:hlinkClick r:id="" action="ppaction://media"/>
            <a:extLst>
              <a:ext uri="{FF2B5EF4-FFF2-40B4-BE49-F238E27FC236}">
                <a16:creationId xmlns:a16="http://schemas.microsoft.com/office/drawing/2014/main" id="{1F6E2607-F95D-8ADC-9F63-A3FE40E06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1252548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43FC-831B-6E8D-87A3-06CAB9DFE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26FD271-1501-065E-CEF2-F282D74E52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7108CB9-9E1E-802D-DAE5-394059EC7C8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7B25936-39FB-C943-D41E-EC0D8239D16A}"/>
              </a:ext>
            </a:extLst>
          </p:cNvPr>
          <p:cNvSpPr txBox="1"/>
          <p:nvPr/>
        </p:nvSpPr>
        <p:spPr>
          <a:xfrm>
            <a:off x="1973218" y="202758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🤖 </a:t>
            </a:r>
            <a:r>
              <a:rPr lang="pt-BR" sz="3200" b="1" dirty="0"/>
              <a:t>IA </a:t>
            </a:r>
            <a:r>
              <a:rPr lang="pt-BR" sz="3200" b="1" dirty="0" err="1"/>
              <a:t>Estrecha</a:t>
            </a:r>
            <a:r>
              <a:rPr lang="pt-BR" sz="3200" b="1" dirty="0"/>
              <a:t> (</a:t>
            </a:r>
            <a:r>
              <a:rPr lang="pt-BR" sz="3200" b="1" dirty="0" err="1"/>
              <a:t>Narrow</a:t>
            </a:r>
            <a:r>
              <a:rPr lang="pt-BR" sz="3200" b="1" dirty="0"/>
              <a:t> AI) vs. IA General (AGI)</a:t>
            </a:r>
            <a:endParaRPr lang="es-CL" sz="32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773D38-539C-D7CE-45A8-067118D1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389"/>
            <a:ext cx="4007768" cy="550861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F10EC52-1333-9598-F04F-FD88419C662A}"/>
              </a:ext>
            </a:extLst>
          </p:cNvPr>
          <p:cNvSpPr txBox="1"/>
          <p:nvPr/>
        </p:nvSpPr>
        <p:spPr>
          <a:xfrm>
            <a:off x="4022812" y="1566863"/>
            <a:ext cx="75470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IA Estrecha (Narrow AI):</a:t>
            </a:r>
            <a:br>
              <a:rPr lang="es-ES" dirty="0"/>
            </a:br>
            <a:r>
              <a:rPr lang="es-ES" dirty="0"/>
              <a:t>También conocida como IA débil, está diseñada para realizar tareas </a:t>
            </a:r>
            <a:r>
              <a:rPr lang="es-ES" b="1" dirty="0"/>
              <a:t>específicas y limitadas</a:t>
            </a:r>
            <a:r>
              <a:rPr lang="es-ES" dirty="0"/>
              <a:t>. Es el tipo de IA que usamos hoy en día: asistentes virtuales, sistemas de recomendación, chatbots, predicción de demanda, etc. No tiene consciencia ni comprensión global</a:t>
            </a:r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C08ABD-BE2A-448A-AFBB-A554353E5CC9}"/>
              </a:ext>
            </a:extLst>
          </p:cNvPr>
          <p:cNvSpPr txBox="1"/>
          <p:nvPr/>
        </p:nvSpPr>
        <p:spPr>
          <a:xfrm>
            <a:off x="4086286" y="4221088"/>
            <a:ext cx="75169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IA General (AGI):</a:t>
            </a:r>
            <a:br>
              <a:rPr lang="es-ES" dirty="0"/>
            </a:br>
            <a:r>
              <a:rPr lang="es-ES" dirty="0"/>
              <a:t>La AGI o IA fuerte sería capaz de </a:t>
            </a:r>
            <a:r>
              <a:rPr lang="es-ES" b="1" dirty="0"/>
              <a:t>razonar, aprender y adaptarse a cualquier tarea intelectual humana</a:t>
            </a:r>
            <a:r>
              <a:rPr lang="es-ES" dirty="0"/>
              <a:t>, sin estar limitada a un dominio específico. Puede transferir conocimiento entre contextos, tener juicio propio y resolver problemas no anticipados.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332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0D5B4-A988-9523-BCE7-BC2F5BB4E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0694CB9-FC72-1757-939D-2839FF023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0491524-C384-5CB3-6778-8DE5B29FFC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0372A92-7FC3-CAEF-7907-F4A71FE90002}"/>
              </a:ext>
            </a:extLst>
          </p:cNvPr>
          <p:cNvSpPr txBox="1"/>
          <p:nvPr/>
        </p:nvSpPr>
        <p:spPr>
          <a:xfrm>
            <a:off x="191344" y="1615732"/>
            <a:ext cx="11665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“Una de las formas más avanzadas de IA actual se llama </a:t>
            </a:r>
            <a:r>
              <a:rPr lang="es-ES" b="1" dirty="0"/>
              <a:t>LLM: </a:t>
            </a:r>
            <a:r>
              <a:rPr lang="es-ES" b="1" dirty="0" err="1"/>
              <a:t>Large</a:t>
            </a:r>
            <a:r>
              <a:rPr lang="es-ES" b="1" dirty="0"/>
              <a:t> </a:t>
            </a:r>
            <a:r>
              <a:rPr lang="es-ES" b="1" dirty="0" err="1"/>
              <a:t>Language</a:t>
            </a:r>
            <a:r>
              <a:rPr lang="es-ES" b="1" dirty="0"/>
              <a:t> </a:t>
            </a:r>
            <a:r>
              <a:rPr lang="es-ES" b="1" dirty="0" err="1"/>
              <a:t>Models</a:t>
            </a:r>
            <a:r>
              <a:rPr lang="es-ES" dirty="0"/>
              <a:t>. Son modelos capaces de procesar y generar lenguaje natural, como este que están viendo ahora. Modelos como ChatGPT, Gemini o Claude pueden entender y responder preguntas, escribir texto, resumir reportes o traducir datos complejos.”</a:t>
            </a:r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F21CDC-750B-44DD-E363-FB6451D17610}"/>
              </a:ext>
            </a:extLst>
          </p:cNvPr>
          <p:cNvSpPr txBox="1"/>
          <p:nvPr/>
        </p:nvSpPr>
        <p:spPr>
          <a:xfrm>
            <a:off x="1919536" y="188640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IA moderna: Modelos de Lenguaje Grande (LLM</a:t>
            </a:r>
            <a:r>
              <a:rPr lang="es-CL" sz="3200" dirty="0"/>
              <a:t>)</a:t>
            </a:r>
            <a:endParaRPr lang="es-CL" sz="32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32334F-666D-0720-E9BA-36EF276C7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6" y="2708920"/>
            <a:ext cx="5791572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38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98DCC-7B4C-F301-ADB1-473EE59F0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71276A1-FA8E-7229-F152-53DC49D9F2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4F4CFC-F977-DF4E-5FBB-532C8CC388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E4B13C-F67A-1579-3534-D58441614DFB}"/>
              </a:ext>
            </a:extLst>
          </p:cNvPr>
          <p:cNvSpPr txBox="1"/>
          <p:nvPr/>
        </p:nvSpPr>
        <p:spPr>
          <a:xfrm>
            <a:off x="273011" y="1340768"/>
            <a:ext cx="11239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Hasta hace poco, los </a:t>
            </a:r>
            <a:r>
              <a:rPr lang="es-ES" dirty="0" err="1"/>
              <a:t>LLMs</a:t>
            </a:r>
            <a:r>
              <a:rPr lang="es-ES" dirty="0"/>
              <a:t> se limitaban a trabajar únicamente con texto. Sin embargo, la inteligencia artificial está evolucionando rápidamente y ahora nos encontramos en la era de la "multimodalidad". Esto significa que los nuevos modelos de IA pueden procesar y generar información en diferentes modalidades, como:</a:t>
            </a:r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20D2FE-1237-41CC-403B-8CA97AD07446}"/>
              </a:ext>
            </a:extLst>
          </p:cNvPr>
          <p:cNvSpPr txBox="1"/>
          <p:nvPr/>
        </p:nvSpPr>
        <p:spPr>
          <a:xfrm>
            <a:off x="2279576" y="218745"/>
            <a:ext cx="60977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800" b="1" dirty="0"/>
              <a:t>La Explosión de la Multimodalidad:</a:t>
            </a:r>
          </a:p>
          <a:p>
            <a:r>
              <a:rPr lang="es-CL" sz="2800" b="1" dirty="0"/>
              <a:t>De LLM A LLMS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C4929E-CCF6-5D99-2A8D-9600A882CC14}"/>
              </a:ext>
            </a:extLst>
          </p:cNvPr>
          <p:cNvSpPr txBox="1"/>
          <p:nvPr/>
        </p:nvSpPr>
        <p:spPr>
          <a:xfrm>
            <a:off x="191345" y="2736502"/>
            <a:ext cx="20882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● Audio</a:t>
            </a:r>
          </a:p>
          <a:p>
            <a:r>
              <a:rPr lang="es-CL" sz="2800" dirty="0"/>
              <a:t>● Vídeo</a:t>
            </a:r>
          </a:p>
          <a:p>
            <a:r>
              <a:rPr lang="es-CL" sz="2800" dirty="0"/>
              <a:t>● Imágenes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0DC0A1-820C-3406-9DD1-D83B38A16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8" y="2504819"/>
            <a:ext cx="8316751" cy="37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92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10A10-FC81-D3B6-59F5-30248C32E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F762743-9459-EB9F-4DD1-A187FFB14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581485"/>
              </p:ext>
            </p:extLst>
          </p:nvPr>
        </p:nvGraphicFramePr>
        <p:xfrm>
          <a:off x="107633" y="461665"/>
          <a:ext cx="11881320" cy="4509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3551842907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90512646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3195225057"/>
                    </a:ext>
                  </a:extLst>
                </a:gridCol>
              </a:tblGrid>
              <a:tr h="430764">
                <a:tc>
                  <a:txBody>
                    <a:bodyPr/>
                    <a:lstStyle/>
                    <a:p>
                      <a:r>
                        <a:rPr lang="es-CL" dirty="0"/>
                        <a:t>NIVEL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DESCRIPCIÓN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30878"/>
                  </a:ext>
                </a:extLst>
              </a:tr>
              <a:tr h="960950">
                <a:tc>
                  <a:txBody>
                    <a:bodyPr/>
                    <a:lstStyle/>
                    <a:p>
                      <a:r>
                        <a:rPr lang="es-C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CURIOSIDAD O JUEGO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PROBAR LA IA PARA TENDENCIAS EN REDES SOCIALES O CURIOSIDAD..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858544"/>
                  </a:ext>
                </a:extLst>
              </a:tr>
              <a:tr h="960950">
                <a:tc>
                  <a:txBody>
                    <a:bodyPr/>
                    <a:lstStyle/>
                    <a:p>
                      <a:r>
                        <a:rPr lang="es-C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USO HABITUAL SIN PREPARACIÓN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PEDIR AYUDA A LA IA PARA TAREAS GENÉRICAS SIN OPTIMIZACIÓN.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039517"/>
                  </a:ext>
                </a:extLst>
              </a:tr>
              <a:tr h="960950">
                <a:tc>
                  <a:txBody>
                    <a:bodyPr/>
                    <a:lstStyle/>
                    <a:p>
                      <a:r>
                        <a:rPr lang="es-C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PROMPTS AVANZADOS(</a:t>
                      </a:r>
                    </a:p>
                    <a:p>
                      <a:r>
                        <a:rPr lang="es-ES" dirty="0"/>
                        <a:t>PROMPT ENGINEERING)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DOMINIO DE TÉCNICAS DE INGENIERIA DE PROMPTS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171831"/>
                  </a:ext>
                </a:extLst>
              </a:tr>
              <a:tr h="1195926">
                <a:tc>
                  <a:txBody>
                    <a:bodyPr/>
                    <a:lstStyle/>
                    <a:p>
                      <a:r>
                        <a:rPr lang="es-C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GPTS PERSONALIZADOS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ASISTENTES ENTRENADOS CON INFO PROPIA</a:t>
                      </a:r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569951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77A08B0-F890-7A79-F5E7-203911E0E763}"/>
              </a:ext>
            </a:extLst>
          </p:cNvPr>
          <p:cNvSpPr txBox="1"/>
          <p:nvPr/>
        </p:nvSpPr>
        <p:spPr>
          <a:xfrm>
            <a:off x="2947793" y="0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Niveles de Adopción de IA</a:t>
            </a:r>
            <a:endParaRPr lang="es-CL" sz="2400" b="1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54F02230-C06B-4B35-9319-712339E4E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166632"/>
              </p:ext>
            </p:extLst>
          </p:nvPr>
        </p:nvGraphicFramePr>
        <p:xfrm>
          <a:off x="107633" y="4971205"/>
          <a:ext cx="1191732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2441">
                  <a:extLst>
                    <a:ext uri="{9D8B030D-6E8A-4147-A177-3AD203B41FA5}">
                      <a16:colId xmlns:a16="http://schemas.microsoft.com/office/drawing/2014/main" val="25816317"/>
                    </a:ext>
                  </a:extLst>
                </a:gridCol>
                <a:gridCol w="3972441">
                  <a:extLst>
                    <a:ext uri="{9D8B030D-6E8A-4147-A177-3AD203B41FA5}">
                      <a16:colId xmlns:a16="http://schemas.microsoft.com/office/drawing/2014/main" val="4217598899"/>
                    </a:ext>
                  </a:extLst>
                </a:gridCol>
                <a:gridCol w="3972441">
                  <a:extLst>
                    <a:ext uri="{9D8B030D-6E8A-4147-A177-3AD203B41FA5}">
                      <a16:colId xmlns:a16="http://schemas.microsoft.com/office/drawing/2014/main" val="2089609788"/>
                    </a:ext>
                  </a:extLst>
                </a:gridCol>
              </a:tblGrid>
              <a:tr h="960950">
                <a:tc>
                  <a:txBody>
                    <a:bodyPr/>
                    <a:lstStyle/>
                    <a:p>
                      <a:r>
                        <a:rPr lang="es-CL" dirty="0"/>
                        <a:t>4</a:t>
                      </a:r>
                    </a:p>
                    <a:p>
                      <a:endParaRPr lang="es-CL" dirty="0"/>
                    </a:p>
                    <a:p>
                      <a:r>
                        <a:rPr lang="es-CL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GPT + </a:t>
                      </a:r>
                      <a:r>
                        <a:rPr lang="es-ES" dirty="0" err="1"/>
                        <a:t>Make</a:t>
                      </a:r>
                      <a:r>
                        <a:rPr lang="es-ES" dirty="0"/>
                        <a:t> + n8n</a:t>
                      </a:r>
                    </a:p>
                    <a:p>
                      <a:endParaRPr lang="es-ES" dirty="0"/>
                    </a:p>
                    <a:p>
                      <a:r>
                        <a:rPr lang="es-CL" dirty="0" err="1"/>
                        <a:t>Assistant</a:t>
                      </a:r>
                      <a:r>
                        <a:rPr lang="es-CL" dirty="0"/>
                        <a:t> 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AUTOMATIZACIÓN SIN USO DE CÓDIGO.</a:t>
                      </a:r>
                    </a:p>
                    <a:p>
                      <a:r>
                        <a:rPr lang="es-ES" dirty="0"/>
                        <a:t>Integración IA en plataformas mediante </a:t>
                      </a:r>
                    </a:p>
                    <a:p>
                      <a:r>
                        <a:rPr lang="es-ES" dirty="0"/>
                        <a:t>API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55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214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90F37-3593-316E-54A5-EDD4BCD73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1B11316-401B-3CB1-5838-165B2D8DA0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621481-D5B7-3854-CBBD-C2771F75B9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8D7466E-0E04-4637-C009-4E9A2FCB056D}"/>
              </a:ext>
            </a:extLst>
          </p:cNvPr>
          <p:cNvSpPr txBox="1"/>
          <p:nvPr/>
        </p:nvSpPr>
        <p:spPr>
          <a:xfrm>
            <a:off x="119336" y="967414"/>
            <a:ext cx="1123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Uno de los usos mas habituales son las tendencias de redes sociales, una que se ha vuelto popular es, transformar una imagen a otro con un estilo definido.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05A641-7435-5074-04C9-666338EF68F5}"/>
              </a:ext>
            </a:extLst>
          </p:cNvPr>
          <p:cNvSpPr txBox="1"/>
          <p:nvPr/>
        </p:nvSpPr>
        <p:spPr>
          <a:xfrm>
            <a:off x="2279576" y="218745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800" b="1" dirty="0"/>
              <a:t>NIVEL 0 JUEGO O TENDENCIA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D61B57-DE5E-0C55-1F62-2669E49F3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r="950"/>
          <a:stretch>
            <a:fillRect/>
          </a:stretch>
        </p:blipFill>
        <p:spPr>
          <a:xfrm>
            <a:off x="119336" y="1916833"/>
            <a:ext cx="2922635" cy="31683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7013199-2652-27A5-5F44-73D96000DB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772" r="1006" b="14035"/>
          <a:stretch>
            <a:fillRect/>
          </a:stretch>
        </p:blipFill>
        <p:spPr>
          <a:xfrm>
            <a:off x="3041971" y="1901322"/>
            <a:ext cx="2922635" cy="316835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8ECF7BF-5E54-FAD5-F6FD-C9683CFFA193}"/>
              </a:ext>
            </a:extLst>
          </p:cNvPr>
          <p:cNvSpPr txBox="1"/>
          <p:nvPr/>
        </p:nvSpPr>
        <p:spPr>
          <a:xfrm flipH="1">
            <a:off x="517993" y="5624820"/>
            <a:ext cx="147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NORMAL</a:t>
            </a:r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AD2585EE-9288-E8BA-47DE-81E5F7B33222}"/>
              </a:ext>
            </a:extLst>
          </p:cNvPr>
          <p:cNvSpPr/>
          <p:nvPr/>
        </p:nvSpPr>
        <p:spPr>
          <a:xfrm>
            <a:off x="1074748" y="5282994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E1BEA19-695C-5F71-6462-F648070597E4}"/>
              </a:ext>
            </a:extLst>
          </p:cNvPr>
          <p:cNvSpPr txBox="1"/>
          <p:nvPr/>
        </p:nvSpPr>
        <p:spPr>
          <a:xfrm flipH="1">
            <a:off x="3539714" y="5571026"/>
            <a:ext cx="147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GIBLI</a:t>
            </a:r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153878CF-4F3E-7B72-48BE-CD06A1520AD3}"/>
              </a:ext>
            </a:extLst>
          </p:cNvPr>
          <p:cNvSpPr/>
          <p:nvPr/>
        </p:nvSpPr>
        <p:spPr>
          <a:xfrm>
            <a:off x="4096470" y="5191372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AE1FE2C-BEC7-7E5F-34C5-C40671209C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051" r="102"/>
          <a:stretch>
            <a:fillRect/>
          </a:stretch>
        </p:blipFill>
        <p:spPr>
          <a:xfrm>
            <a:off x="5964606" y="1880693"/>
            <a:ext cx="2575243" cy="3204492"/>
          </a:xfrm>
          <a:prstGeom prst="rect">
            <a:avLst/>
          </a:prstGeom>
        </p:spPr>
      </p:pic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08DAD44A-591A-808B-9634-624157C89615}"/>
              </a:ext>
            </a:extLst>
          </p:cNvPr>
          <p:cNvSpPr/>
          <p:nvPr/>
        </p:nvSpPr>
        <p:spPr>
          <a:xfrm>
            <a:off x="6938172" y="5138978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D004349-A288-1E59-812A-4664C90AC5E7}"/>
              </a:ext>
            </a:extLst>
          </p:cNvPr>
          <p:cNvSpPr txBox="1"/>
          <p:nvPr/>
        </p:nvSpPr>
        <p:spPr>
          <a:xfrm flipH="1">
            <a:off x="6441961" y="5521254"/>
            <a:ext cx="147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SIMPSON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4C48DE7-01B6-E123-0530-CF05ACC612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819" r="102" b="20102"/>
          <a:stretch>
            <a:fillRect/>
          </a:stretch>
        </p:blipFill>
        <p:spPr>
          <a:xfrm>
            <a:off x="8539849" y="1880693"/>
            <a:ext cx="2972337" cy="3194336"/>
          </a:xfrm>
          <a:prstGeom prst="rect">
            <a:avLst/>
          </a:prstGeom>
        </p:spPr>
      </p:pic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298CDCED-D23C-DB45-F2FC-2D170FF8A737}"/>
              </a:ext>
            </a:extLst>
          </p:cNvPr>
          <p:cNvSpPr/>
          <p:nvPr/>
        </p:nvSpPr>
        <p:spPr>
          <a:xfrm>
            <a:off x="9980779" y="5164648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2431452-9FC9-21EA-293C-9912C291C789}"/>
              </a:ext>
            </a:extLst>
          </p:cNvPr>
          <p:cNvSpPr txBox="1"/>
          <p:nvPr/>
        </p:nvSpPr>
        <p:spPr>
          <a:xfrm flipH="1">
            <a:off x="9463683" y="5479404"/>
            <a:ext cx="147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Estilo Pixel Art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4079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AD085-7941-0909-6B21-38E055424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A0FA97-4163-7CC4-F8C2-3F8891DD33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262" y="188640"/>
            <a:ext cx="1442258" cy="576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79F365A-4711-C713-F2A6-182392E166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44091"/>
            <a:ext cx="2650490" cy="690880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2830C17-7333-00DC-5C4C-4A91DC8381CD}"/>
              </a:ext>
            </a:extLst>
          </p:cNvPr>
          <p:cNvSpPr txBox="1"/>
          <p:nvPr/>
        </p:nvSpPr>
        <p:spPr>
          <a:xfrm>
            <a:off x="119336" y="967414"/>
            <a:ext cx="1123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Uno de los usos mas habituales son las tendencias de redes sociales, una que se ha vuelto popular es, transformar una imagen a otro con un estilo definido.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EE57C2-4DFD-6399-A17A-C15A3B0AA335}"/>
              </a:ext>
            </a:extLst>
          </p:cNvPr>
          <p:cNvSpPr txBox="1"/>
          <p:nvPr/>
        </p:nvSpPr>
        <p:spPr>
          <a:xfrm>
            <a:off x="2279576" y="218745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800" b="1" dirty="0"/>
              <a:t>NIVEL 0 JUEGO O TENDENCIA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9BB5D2-DA66-BFE5-0B89-72B0E3592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r="950"/>
          <a:stretch>
            <a:fillRect/>
          </a:stretch>
        </p:blipFill>
        <p:spPr>
          <a:xfrm>
            <a:off x="119336" y="1916833"/>
            <a:ext cx="2922635" cy="31683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75C274F-E370-165B-E836-BF6F5BEAA3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864" b="13864"/>
          <a:stretch/>
        </p:blipFill>
        <p:spPr>
          <a:xfrm>
            <a:off x="3041971" y="1901322"/>
            <a:ext cx="2922635" cy="316835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BFABF77-B952-0316-B6DB-FACCD4E3D2B3}"/>
              </a:ext>
            </a:extLst>
          </p:cNvPr>
          <p:cNvSpPr txBox="1"/>
          <p:nvPr/>
        </p:nvSpPr>
        <p:spPr>
          <a:xfrm flipH="1">
            <a:off x="517993" y="5624820"/>
            <a:ext cx="147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NORMAL</a:t>
            </a:r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EE1C927F-BCD6-9DCE-8A62-7AA06CC292A5}"/>
              </a:ext>
            </a:extLst>
          </p:cNvPr>
          <p:cNvSpPr/>
          <p:nvPr/>
        </p:nvSpPr>
        <p:spPr>
          <a:xfrm>
            <a:off x="1074748" y="5282994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3FBAC4-5BFC-5C2F-8582-719D740F5B08}"/>
              </a:ext>
            </a:extLst>
          </p:cNvPr>
          <p:cNvSpPr txBox="1"/>
          <p:nvPr/>
        </p:nvSpPr>
        <p:spPr>
          <a:xfrm flipH="1">
            <a:off x="3539714" y="5571026"/>
            <a:ext cx="147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Tolkien Style</a:t>
            </a:r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D4F4A3A3-A609-D28D-FF9D-14749A10F3D5}"/>
              </a:ext>
            </a:extLst>
          </p:cNvPr>
          <p:cNvSpPr/>
          <p:nvPr/>
        </p:nvSpPr>
        <p:spPr>
          <a:xfrm>
            <a:off x="4096470" y="5191372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18B7DB0-F422-D837-ED09-9B7FFC9A5F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522" b="8522"/>
          <a:stretch/>
        </p:blipFill>
        <p:spPr>
          <a:xfrm>
            <a:off x="5964606" y="1880693"/>
            <a:ext cx="2575243" cy="3204492"/>
          </a:xfrm>
          <a:prstGeom prst="rect">
            <a:avLst/>
          </a:prstGeom>
        </p:spPr>
      </p:pic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16C235BD-68B7-CF77-9454-A5608707779D}"/>
              </a:ext>
            </a:extLst>
          </p:cNvPr>
          <p:cNvSpPr/>
          <p:nvPr/>
        </p:nvSpPr>
        <p:spPr>
          <a:xfrm>
            <a:off x="6938172" y="5138978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8969366-813B-410B-18A8-F574256D0B04}"/>
              </a:ext>
            </a:extLst>
          </p:cNvPr>
          <p:cNvSpPr txBox="1"/>
          <p:nvPr/>
        </p:nvSpPr>
        <p:spPr>
          <a:xfrm flipH="1">
            <a:off x="6441961" y="5521254"/>
            <a:ext cx="1473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Estilo </a:t>
            </a:r>
            <a:r>
              <a:rPr lang="es-CL" b="1" dirty="0" err="1"/>
              <a:t>Cyberpunk</a:t>
            </a:r>
            <a:r>
              <a:rPr lang="es-CL" b="1" dirty="0"/>
              <a:t> / Futurista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1BA58E7-D2E1-A3DC-637D-F7B6E74E7F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r="3672"/>
          <a:stretch/>
        </p:blipFill>
        <p:spPr>
          <a:xfrm>
            <a:off x="8539849" y="1880692"/>
            <a:ext cx="2972337" cy="3257231"/>
          </a:xfrm>
          <a:prstGeom prst="rect">
            <a:avLst/>
          </a:prstGeom>
        </p:spPr>
      </p:pic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3D9B9445-419D-657A-6ACF-6B36E5DE886C}"/>
              </a:ext>
            </a:extLst>
          </p:cNvPr>
          <p:cNvSpPr/>
          <p:nvPr/>
        </p:nvSpPr>
        <p:spPr>
          <a:xfrm>
            <a:off x="9980779" y="5164648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1C2737F-61F0-D31C-30DD-03AD4089BD9B}"/>
              </a:ext>
            </a:extLst>
          </p:cNvPr>
          <p:cNvSpPr txBox="1"/>
          <p:nvPr/>
        </p:nvSpPr>
        <p:spPr>
          <a:xfrm flipH="1">
            <a:off x="9463683" y="5479404"/>
            <a:ext cx="147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Juguete con accesorios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258549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1007</Words>
  <Application>Microsoft Office PowerPoint</Application>
  <PresentationFormat>Panorámica</PresentationFormat>
  <Paragraphs>115</Paragraphs>
  <Slides>25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roberto aliste</dc:creator>
  <cp:lastModifiedBy>roberto aliste</cp:lastModifiedBy>
  <cp:revision>6</cp:revision>
  <dcterms:created xsi:type="dcterms:W3CDTF">2012-06-18T21:26:42Z</dcterms:created>
  <dcterms:modified xsi:type="dcterms:W3CDTF">2025-10-14T15:47:14Z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3082</vt:i4>
  </property>
  <property fmtid="{D5CDD505-2E9C-101B-9397-08002B2CF9AE}" pid="3" name="_Version">
    <vt:lpwstr>12.0.4518</vt:lpwstr>
  </property>
</Properties>
</file>